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64" r:id="rId4"/>
    <p:sldId id="268" r:id="rId5"/>
    <p:sldId id="26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70F"/>
    <a:srgbClr val="EE9012"/>
    <a:srgbClr val="E98C11"/>
    <a:srgbClr val="FC9B0C"/>
    <a:srgbClr val="F9BE17"/>
    <a:srgbClr val="66B309"/>
    <a:srgbClr val="4D8707"/>
    <a:srgbClr val="F21700"/>
    <a:srgbClr val="DF2803"/>
    <a:srgbClr val="6DBE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7F6AA7-EE81-433A-B859-C19CA2D6CE0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C8EE17D-B085-4B48-B7A8-990A2E22E0B3}">
      <dgm:prSet custT="1"/>
      <dgm:spPr/>
      <dgm:t>
        <a:bodyPr/>
        <a:lstStyle/>
        <a:p>
          <a:pPr rtl="0"/>
          <a:r>
            <a:rPr lang="en-US" sz="3600" b="1" baseline="0" dirty="0" smtClean="0"/>
            <a:t>What is Plagiarism?</a:t>
          </a:r>
          <a:endParaRPr lang="en-US" sz="3600" b="1" baseline="0" dirty="0"/>
        </a:p>
      </dgm:t>
    </dgm:pt>
    <dgm:pt modelId="{ACF6B160-2681-4282-BE9E-A1D89C221795}" type="parTrans" cxnId="{11C44DD8-3C3D-4CD4-AEEF-16B2FE64FBF0}">
      <dgm:prSet/>
      <dgm:spPr/>
      <dgm:t>
        <a:bodyPr/>
        <a:lstStyle/>
        <a:p>
          <a:endParaRPr lang="en-US"/>
        </a:p>
      </dgm:t>
    </dgm:pt>
    <dgm:pt modelId="{21B4E6F8-FD8B-40CC-A9B7-95EC671523E0}" type="sibTrans" cxnId="{11C44DD8-3C3D-4CD4-AEEF-16B2FE64FBF0}">
      <dgm:prSet/>
      <dgm:spPr/>
      <dgm:t>
        <a:bodyPr/>
        <a:lstStyle/>
        <a:p>
          <a:endParaRPr lang="en-US"/>
        </a:p>
      </dgm:t>
    </dgm:pt>
    <dgm:pt modelId="{9C530511-491D-4992-B7FB-662BBFBBC6E2}" type="pres">
      <dgm:prSet presAssocID="{187F6AA7-EE81-433A-B859-C19CA2D6CE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71F8CC-9D84-48CC-B9AC-E3C915869506}" type="pres">
      <dgm:prSet presAssocID="{AC8EE17D-B085-4B48-B7A8-990A2E22E0B3}" presName="parentText" presStyleLbl="node1" presStyleIdx="0" presStyleCnt="1" custLinFactNeighborY="667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300B43-8F6C-40AE-83CC-7E6221359A67}" type="presOf" srcId="{187F6AA7-EE81-433A-B859-C19CA2D6CE0F}" destId="{9C530511-491D-4992-B7FB-662BBFBBC6E2}" srcOrd="0" destOrd="0" presId="urn:microsoft.com/office/officeart/2005/8/layout/vList2"/>
    <dgm:cxn modelId="{11C44DD8-3C3D-4CD4-AEEF-16B2FE64FBF0}" srcId="{187F6AA7-EE81-433A-B859-C19CA2D6CE0F}" destId="{AC8EE17D-B085-4B48-B7A8-990A2E22E0B3}" srcOrd="0" destOrd="0" parTransId="{ACF6B160-2681-4282-BE9E-A1D89C221795}" sibTransId="{21B4E6F8-FD8B-40CC-A9B7-95EC671523E0}"/>
    <dgm:cxn modelId="{FC67774D-08B9-49DF-BBE7-035EE93A7E72}" type="presOf" srcId="{AC8EE17D-B085-4B48-B7A8-990A2E22E0B3}" destId="{B471F8CC-9D84-48CC-B9AC-E3C915869506}" srcOrd="0" destOrd="0" presId="urn:microsoft.com/office/officeart/2005/8/layout/vList2"/>
    <dgm:cxn modelId="{43B55653-4207-4152-A643-97C9E06A97B2}" type="presParOf" srcId="{9C530511-491D-4992-B7FB-662BBFBBC6E2}" destId="{B471F8CC-9D84-48CC-B9AC-E3C9158695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71F8CC-9D84-48CC-B9AC-E3C915869506}">
      <dsp:nvSpPr>
        <dsp:cNvPr id="0" name=""/>
        <dsp:cNvSpPr/>
      </dsp:nvSpPr>
      <dsp:spPr>
        <a:xfrm>
          <a:off x="0" y="625"/>
          <a:ext cx="6309360" cy="4565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baseline="0" dirty="0" smtClean="0"/>
            <a:t>What is Plagiarism?</a:t>
          </a:r>
          <a:endParaRPr lang="en-US" sz="3600" b="1" kern="1200" baseline="0" dirty="0"/>
        </a:p>
      </dsp:txBody>
      <dsp:txXfrm>
        <a:off x="0" y="625"/>
        <a:ext cx="6309360" cy="456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BF2D22D-1D3A-4B8F-816A-960DB82C1499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0D2EA71-5081-4D64-AFBF-C5BAC1361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D36671-B86B-448B-B2F4-5D0C04FBEEF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Isolate the reasons why plagiarism occurs</a:t>
            </a:r>
          </a:p>
          <a:p>
            <a:pPr>
              <a:buFont typeface="Arial" pitchFamily="34" charset="0"/>
              <a:buChar char="•"/>
            </a:pPr>
            <a:endParaRPr lang="en-US" sz="1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>
              <a:buFont typeface="Arial" pitchFamily="34" charset="0"/>
              <a:buChar char="•"/>
            </a:pPr>
            <a:r>
              <a:rPr lang="en-US" sz="1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Identify the different types of plagiarism</a:t>
            </a:r>
          </a:p>
          <a:p>
            <a:pPr>
              <a:buFont typeface="Arial" pitchFamily="34" charset="0"/>
              <a:buChar char="•"/>
            </a:pPr>
            <a:endParaRPr lang="en-US" sz="1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>
              <a:buFont typeface="Arial" pitchFamily="34" charset="0"/>
              <a:buChar char="•"/>
            </a:pPr>
            <a:r>
              <a:rPr lang="en-US" sz="1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Integrate plagiarism prevention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D2EA71-5081-4D64-AFBF-C5BAC13610B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B7AE7-CC58-44B7-8359-59881C66797E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01888-3D24-49EE-8E30-CE9E20237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34064-0033-4E52-8FD0-B0C9A0F69731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D92D-BEEE-4252-B053-E8A746B6C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45BB-0FA7-4BD3-8CB1-C5761680B700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1E4A8-2018-4E58-B268-35AE3CF3B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4629E1-DE15-4CC4-A57B-2C8CF96EF422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B318538-82EC-4CD1-BC04-B204D1334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C4B63-94E7-4B1D-9BE2-545E7B8C9BA3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7249B-2290-4088-A727-8A2ACAFDA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09EAC-17FB-41D4-BE51-3C22E4D3F493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45CDA-7F62-4109-A7E5-5A135CFE6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C047D-DE47-4323-A5C8-EFECE441E4A7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1D8AD-88B5-4B43-B36A-AC42A2FE9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68E7F09-32FF-4049-8C26-DB023F50404D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384A756-966F-411A-8E52-92F7142B0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ADFD2-8E27-46DE-9A58-53E984A2A30C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617BC-2A12-4569-BBBC-6C342451E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21CB338-8C8E-4C23-9955-0F2C8F6B7567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36D9D3D-3E18-4931-AD2C-0E7484D48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56F597-BEAC-4469-B1E8-E903051005A9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FA3C6EB-7B3B-4683-B318-9CB8F7C74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B95CF0C-56E3-4CB8-A7C9-96F21D9147F9}" type="datetimeFigureOut">
              <a:rPr lang="en-US"/>
              <a:pPr>
                <a:defRPr/>
              </a:pPr>
              <a:t>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F12A5F4-A124-4B18-B8F3-3EE868005B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62" r:id="rId4"/>
    <p:sldLayoutId id="2147483763" r:id="rId5"/>
    <p:sldLayoutId id="2147483770" r:id="rId6"/>
    <p:sldLayoutId id="2147483764" r:id="rId7"/>
    <p:sldLayoutId id="2147483771" r:id="rId8"/>
    <p:sldLayoutId id="2147483772" r:id="rId9"/>
    <p:sldLayoutId id="2147483765" r:id="rId10"/>
    <p:sldLayoutId id="21474837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owl.waol.org/" TargetMode="External"/><Relationship Id="rId2" Type="http://schemas.openxmlformats.org/officeDocument/2006/relationships/hyperlink" Target="http://www.centralia.edu/academics/writingcente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http://bellevuecollege.edu/writinglab/writin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997" y="2245806"/>
            <a:ext cx="6400800" cy="1981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FC9B0C"/>
                </a:solidFill>
              </a:rPr>
              <a:t>The Five Types of Plagiarism</a:t>
            </a:r>
          </a:p>
        </p:txBody>
      </p:sp>
      <p:sp>
        <p:nvSpPr>
          <p:cNvPr id="8196" name="Subtitle 2"/>
          <p:cNvSpPr>
            <a:spLocks noGrp="1"/>
          </p:cNvSpPr>
          <p:nvPr>
            <p:ph type="body" idx="1"/>
          </p:nvPr>
        </p:nvSpPr>
        <p:spPr>
          <a:xfrm>
            <a:off x="3048000" y="4724400"/>
            <a:ext cx="5715000" cy="137160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66B309"/>
                </a:solidFill>
              </a:rPr>
              <a:t>Are You Stealing Intellectual Property?</a:t>
            </a:r>
          </a:p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Adapted from Instructor Theresa Ireton’s in-class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ccp.edu/site/news_room/transcripts/0108/jpegs/creative_wri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513"/>
            <a:ext cx="62484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05200"/>
            <a:ext cx="5410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The Fifth Type of Plagiarism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2"/>
          </p:nvPr>
        </p:nvSpPr>
        <p:spPr>
          <a:xfrm>
            <a:off x="6400800" y="228600"/>
            <a:ext cx="2362200" cy="5867400"/>
          </a:xfrm>
        </p:spPr>
        <p:txBody>
          <a:bodyPr>
            <a:normAutofit fontScale="92500" lnSpcReduction="20000"/>
          </a:bodyPr>
          <a:lstStyle/>
          <a:p>
            <a:pPr fontAlgn="auto">
              <a:buFont typeface="Wingdings"/>
              <a:buNone/>
              <a:defRPr/>
            </a:pPr>
            <a:r>
              <a:rPr lang="en-US" sz="2000" dirty="0" smtClean="0">
                <a:solidFill>
                  <a:schemeClr val="accent1"/>
                </a:solidFill>
                <a:latin typeface="Franklin Gothic Heavy" pitchFamily="34" charset="0"/>
                <a:cs typeface="Times New Roman" pitchFamily="18" charset="0"/>
              </a:rPr>
              <a:t>Plagiarism of Self</a:t>
            </a:r>
          </a:p>
          <a:p>
            <a:pPr lvl="1">
              <a:buFont typeface="Wingdings 2" pitchFamily="18" charset="2"/>
              <a:buChar char=""/>
              <a:defRPr/>
            </a:pPr>
            <a:r>
              <a:rPr lang="en-US" sz="2300" b="1" dirty="0" smtClean="0">
                <a:solidFill>
                  <a:schemeClr val="accent1"/>
                </a:solidFill>
                <a:cs typeface="Times New Roman" pitchFamily="18" charset="0"/>
              </a:rPr>
              <a:t>The use of your own previous work </a:t>
            </a:r>
            <a:r>
              <a:rPr lang="en-US" sz="2300" dirty="0" smtClean="0">
                <a:solidFill>
                  <a:schemeClr val="tx2"/>
                </a:solidFill>
                <a:cs typeface="Times New Roman" pitchFamily="18" charset="0"/>
              </a:rPr>
              <a:t>for another  assignment.</a:t>
            </a:r>
          </a:p>
          <a:p>
            <a:pPr lvl="1">
              <a:buFont typeface="Wingdings 2" pitchFamily="18" charset="2"/>
              <a:buChar char=""/>
              <a:defRPr/>
            </a:pPr>
            <a:endParaRPr lang="en-US" sz="23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lvl="1">
              <a:buFont typeface="Wingdings 2" pitchFamily="18" charset="2"/>
              <a:buChar char=""/>
              <a:defRPr/>
            </a:pPr>
            <a:r>
              <a:rPr lang="en-US" sz="2300" dirty="0" smtClean="0">
                <a:solidFill>
                  <a:schemeClr val="tx2"/>
                </a:solidFill>
                <a:cs typeface="Times New Roman" pitchFamily="18" charset="0"/>
              </a:rPr>
              <a:t>Although these were you original words and thoughts, receiving credit for a previous assignment is </a:t>
            </a:r>
            <a:r>
              <a:rPr lang="en-US" sz="2300" b="1" dirty="0" smtClean="0">
                <a:solidFill>
                  <a:schemeClr val="accent1"/>
                </a:solidFill>
                <a:cs typeface="Times New Roman" pitchFamily="18" charset="0"/>
              </a:rPr>
              <a:t>considered cheating</a:t>
            </a:r>
            <a:r>
              <a:rPr lang="en-US" sz="2300" dirty="0" smtClean="0">
                <a:solidFill>
                  <a:schemeClr val="tx2"/>
                </a:solidFill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848600" cy="80803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The Penalties for Plagiarism</a:t>
            </a:r>
            <a:endParaRPr lang="en-US" sz="4000" dirty="0"/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924800" cy="5257800"/>
          </a:xfrm>
        </p:spPr>
        <p:txBody>
          <a:bodyPr/>
          <a:lstStyle/>
          <a:p>
            <a:pPr>
              <a:buNone/>
            </a:pPr>
            <a:r>
              <a:rPr lang="en-US" sz="2100" dirty="0" smtClean="0"/>
              <a:t>Although plagiarism can be intentional or unintentional, </a:t>
            </a:r>
            <a:r>
              <a:rPr lang="en-US" sz="2100" b="1" dirty="0" smtClean="0">
                <a:solidFill>
                  <a:schemeClr val="accent1"/>
                </a:solidFill>
              </a:rPr>
              <a:t>both</a:t>
            </a:r>
            <a:r>
              <a:rPr lang="en-US" sz="2100" dirty="0" smtClean="0"/>
              <a:t> have consequences.</a:t>
            </a:r>
          </a:p>
          <a:p>
            <a:pPr>
              <a:buNone/>
            </a:pPr>
            <a:r>
              <a:rPr lang="en-US" sz="2100" dirty="0" smtClean="0"/>
              <a:t> A meeting with school authorities will be scheduled to determine the appropriate </a:t>
            </a:r>
            <a:r>
              <a:rPr lang="en-US" sz="2100" b="1" dirty="0" smtClean="0">
                <a:solidFill>
                  <a:schemeClr val="accent1"/>
                </a:solidFill>
              </a:rPr>
              <a:t>disciplinary actions</a:t>
            </a:r>
            <a:r>
              <a:rPr lang="en-US" sz="2100" dirty="0" smtClean="0"/>
              <a:t> to be taken.</a:t>
            </a:r>
          </a:p>
          <a:p>
            <a:pPr lvl="1"/>
            <a:r>
              <a:rPr lang="en-US" u="sng" dirty="0" smtClean="0"/>
              <a:t>No credit </a:t>
            </a:r>
            <a:r>
              <a:rPr lang="en-US" dirty="0" smtClean="0"/>
              <a:t>for the assignment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Failing</a:t>
            </a:r>
            <a:r>
              <a:rPr lang="en-US" dirty="0" smtClean="0"/>
              <a:t> the course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Suspension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Expulsion</a:t>
            </a:r>
          </a:p>
          <a:p>
            <a:pPr>
              <a:buNone/>
            </a:pPr>
            <a:r>
              <a:rPr lang="en-US" sz="2100" dirty="0" smtClean="0"/>
              <a:t>Colleges and Universities take plagiarism very seriously.  You may be refused admission </a:t>
            </a:r>
            <a:r>
              <a:rPr lang="en-US" sz="2100" smtClean="0"/>
              <a:t>or be expelled</a:t>
            </a:r>
            <a:r>
              <a:rPr lang="en-US" sz="21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26523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/>
              <a:t>Prevent Plagiarism: </a:t>
            </a:r>
            <a:br>
              <a:rPr lang="en-US" sz="4000" b="1" dirty="0" smtClean="0"/>
            </a:br>
            <a:r>
              <a:rPr lang="en-US" sz="4000" b="1" dirty="0" smtClean="0">
                <a:solidFill>
                  <a:srgbClr val="F5770F"/>
                </a:solidFill>
              </a:rPr>
              <a:t>Be Authentic</a:t>
            </a:r>
            <a:endParaRPr lang="en-US" sz="4000" b="1" dirty="0">
              <a:solidFill>
                <a:srgbClr val="F5770F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7467600" cy="4114800"/>
          </a:xfrm>
        </p:spPr>
        <p:txBody>
          <a:bodyPr/>
          <a:lstStyle/>
          <a:p>
            <a:r>
              <a:rPr lang="en-US" sz="2100" dirty="0" smtClean="0"/>
              <a:t>Develop a topic based on previously written material but </a:t>
            </a:r>
            <a:r>
              <a:rPr lang="en-US" sz="2100" b="1" dirty="0" smtClean="0">
                <a:solidFill>
                  <a:srgbClr val="F5770F"/>
                </a:solidFill>
              </a:rPr>
              <a:t>write something new and original.</a:t>
            </a:r>
          </a:p>
          <a:p>
            <a:endParaRPr lang="en-US" sz="2100" dirty="0" smtClean="0"/>
          </a:p>
          <a:p>
            <a:r>
              <a:rPr lang="en-US" sz="2100" dirty="0" smtClean="0"/>
              <a:t>Rely on opinions of experts on a topic but </a:t>
            </a:r>
            <a:r>
              <a:rPr lang="en-US" sz="2100" b="1" dirty="0" smtClean="0">
                <a:solidFill>
                  <a:srgbClr val="F5770F"/>
                </a:solidFill>
              </a:rPr>
              <a:t>improve</a:t>
            </a:r>
            <a:r>
              <a:rPr lang="en-US" sz="2100" dirty="0" smtClean="0"/>
              <a:t> upon those opinions.</a:t>
            </a:r>
          </a:p>
          <a:p>
            <a:endParaRPr lang="en-US" sz="2100" dirty="0" smtClean="0"/>
          </a:p>
          <a:p>
            <a:r>
              <a:rPr lang="en-US" sz="2100" b="1" dirty="0" smtClean="0">
                <a:solidFill>
                  <a:srgbClr val="F5770F"/>
                </a:solidFill>
              </a:rPr>
              <a:t>Give credit </a:t>
            </a:r>
            <a:r>
              <a:rPr lang="en-US" sz="2100" dirty="0" smtClean="0"/>
              <a:t>to researchers while making your own contribution to what they have written.</a:t>
            </a:r>
          </a:p>
          <a:p>
            <a:endParaRPr lang="en-US" sz="2100" dirty="0" smtClean="0"/>
          </a:p>
          <a:p>
            <a:r>
              <a:rPr lang="en-US" sz="2100" dirty="0" smtClean="0"/>
              <a:t>Follow a standard </a:t>
            </a:r>
            <a:r>
              <a:rPr lang="en-US" sz="2100" b="1" dirty="0" smtClean="0">
                <a:solidFill>
                  <a:srgbClr val="F5770F"/>
                </a:solidFill>
              </a:rPr>
              <a:t>documentation</a:t>
            </a:r>
            <a:r>
              <a:rPr lang="en-US" sz="2100" dirty="0" smtClean="0"/>
              <a:t> method such as MLA or APA format.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7318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 Learn more, visit: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743199"/>
          </a:xfrm>
        </p:spPr>
        <p:txBody>
          <a:bodyPr/>
          <a:lstStyle/>
          <a:p>
            <a:r>
              <a:rPr lang="en-US" dirty="0" smtClean="0"/>
              <a:t>Centralia Community College’ Writing Center</a:t>
            </a:r>
            <a:r>
              <a:rPr lang="en-US" dirty="0" smtClean="0">
                <a:hlinkClick r:id="rId2"/>
              </a:rPr>
              <a:t> www.centralia.edu/academics/writingcenter/</a:t>
            </a:r>
            <a:endParaRPr lang="en-US" dirty="0" smtClean="0"/>
          </a:p>
          <a:p>
            <a:r>
              <a:rPr lang="en-US" dirty="0" smtClean="0"/>
              <a:t>Washington State’s Online Writing Lab </a:t>
            </a:r>
            <a:r>
              <a:rPr lang="en-US" dirty="0" smtClean="0">
                <a:hlinkClick r:id="rId3"/>
              </a:rPr>
              <a:t>http://owl.waol.org/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arm1.static.flickr.com/39/101561441_3761c02d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 5"/>
          <p:cNvGraphicFramePr/>
          <p:nvPr/>
        </p:nvGraphicFramePr>
        <p:xfrm>
          <a:off x="228600" y="457200"/>
          <a:ext cx="6309360" cy="45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220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95401"/>
            <a:ext cx="4114800" cy="2971799"/>
          </a:xfrm>
        </p:spPr>
        <p:txBody>
          <a:bodyPr/>
          <a:lstStyle/>
          <a:p>
            <a:r>
              <a:rPr lang="en-US" dirty="0" smtClean="0"/>
              <a:t>Presenting another’s original </a:t>
            </a:r>
            <a:r>
              <a:rPr lang="en-US" b="1" i="1" dirty="0" smtClean="0">
                <a:solidFill>
                  <a:srgbClr val="F5770F"/>
                </a:solidFill>
              </a:rPr>
              <a:t>thoughts or ideas</a:t>
            </a:r>
            <a:r>
              <a:rPr lang="en-US" b="1" i="1" dirty="0" smtClean="0"/>
              <a:t> </a:t>
            </a:r>
            <a:r>
              <a:rPr lang="en-US" dirty="0" smtClean="0"/>
              <a:t>as your own.</a:t>
            </a:r>
          </a:p>
          <a:p>
            <a:endParaRPr lang="en-US" dirty="0" smtClean="0"/>
          </a:p>
          <a:p>
            <a:r>
              <a:rPr lang="en-US" dirty="0" smtClean="0"/>
              <a:t>Using another’s </a:t>
            </a:r>
            <a:r>
              <a:rPr lang="en-US" b="1" i="1" dirty="0" smtClean="0">
                <a:solidFill>
                  <a:srgbClr val="F5770F"/>
                </a:solidFill>
              </a:rPr>
              <a:t>exact words</a:t>
            </a:r>
            <a:r>
              <a:rPr lang="en-US" dirty="0" smtClean="0">
                <a:solidFill>
                  <a:srgbClr val="F5770F"/>
                </a:solidFill>
              </a:rPr>
              <a:t> </a:t>
            </a:r>
            <a:r>
              <a:rPr lang="en-US" dirty="0" smtClean="0"/>
              <a:t>without proper citation.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ttp://cltlblog.files.wordpress.com/2009/08/writing-to-reach-you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255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 smtClean="0"/>
              <a:t>Strategies to Avoid Plagiarism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1828800"/>
            <a:ext cx="8610600" cy="1484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100" b="1" dirty="0">
                <a:solidFill>
                  <a:schemeClr val="accent1"/>
                </a:solidFill>
                <a:latin typeface="+mn-lt"/>
              </a:rPr>
              <a:t>Isolate</a:t>
            </a:r>
            <a:r>
              <a:rPr lang="en-US" sz="2100" dirty="0">
                <a:latin typeface="+mn-lt"/>
              </a:rPr>
              <a:t> the reasons why plagiarism occurs.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100" b="1" dirty="0" smtClean="0">
                <a:solidFill>
                  <a:schemeClr val="accent1"/>
                </a:solidFill>
                <a:latin typeface="+mn-lt"/>
              </a:rPr>
              <a:t>Identify</a:t>
            </a:r>
            <a:r>
              <a:rPr lang="en-US" sz="2100" dirty="0" smtClean="0">
                <a:latin typeface="+mn-lt"/>
              </a:rPr>
              <a:t> </a:t>
            </a:r>
            <a:r>
              <a:rPr lang="en-US" sz="2100" dirty="0">
                <a:latin typeface="+mn-lt"/>
              </a:rPr>
              <a:t>the different types of plagiarism.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100" b="1" dirty="0" smtClean="0">
                <a:solidFill>
                  <a:schemeClr val="accent1"/>
                </a:solidFill>
                <a:latin typeface="+mn-lt"/>
              </a:rPr>
              <a:t>Integrate</a:t>
            </a:r>
            <a:r>
              <a:rPr lang="en-US" sz="2100" dirty="0" smtClean="0">
                <a:latin typeface="+mn-lt"/>
              </a:rPr>
              <a:t> </a:t>
            </a:r>
            <a:r>
              <a:rPr lang="en-US" sz="2100" dirty="0">
                <a:latin typeface="+mn-lt"/>
              </a:rPr>
              <a:t>plagiarism prevention techniques into research practice</a:t>
            </a:r>
            <a:r>
              <a:rPr lang="en-US" sz="2100" dirty="0" smtClean="0">
                <a:latin typeface="+mn-lt"/>
              </a:rPr>
              <a:t>.</a:t>
            </a:r>
            <a:endParaRPr lang="en-US" sz="2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 smtClean="0"/>
              <a:t>Unintentional Plagiarism </a:t>
            </a:r>
            <a:r>
              <a:rPr lang="en-US" sz="3600" dirty="0" smtClean="0"/>
              <a:t>(Carelessness)</a:t>
            </a:r>
            <a:endParaRPr lang="en-US" sz="3600" dirty="0"/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b="1" u="sng" dirty="0" smtClean="0">
                <a:solidFill>
                  <a:srgbClr val="F5770F"/>
                </a:solidFill>
              </a:rPr>
              <a:t>Paraphrasing poorly</a:t>
            </a:r>
            <a:r>
              <a:rPr lang="en-US" dirty="0" smtClean="0"/>
              <a:t>: changing a few words without changing the sentence structure or changing the sentence structure but not the words.  </a:t>
            </a:r>
          </a:p>
          <a:p>
            <a:r>
              <a:rPr lang="en-US" b="1" u="sng" dirty="0" smtClean="0">
                <a:solidFill>
                  <a:srgbClr val="F5770F"/>
                </a:solidFill>
              </a:rPr>
              <a:t>Quoting poorly</a:t>
            </a:r>
            <a:r>
              <a:rPr lang="en-US" dirty="0" smtClean="0"/>
              <a:t>: putting quotation marks around part of a quotation but not around all of it or putting quotation marks around a passage that is partly paraphrased and partly quoted.</a:t>
            </a:r>
          </a:p>
          <a:p>
            <a:r>
              <a:rPr lang="en-US" b="1" u="sng" dirty="0" smtClean="0">
                <a:solidFill>
                  <a:srgbClr val="F5770F"/>
                </a:solidFill>
              </a:rPr>
              <a:t>Citing poorly</a:t>
            </a:r>
            <a:r>
              <a:rPr lang="en-US" dirty="0" smtClean="0"/>
              <a:t>: omitting an occasional citation or citing inaccurately.</a:t>
            </a:r>
          </a:p>
          <a:p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sz="1200" dirty="0" smtClean="0"/>
              <a:t>MLA handbook for writers of research papers. (7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ed.). The Modern Language Association of America. New York: 2009. Print.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 smtClean="0"/>
              <a:t>Intentional Plagiarism </a:t>
            </a:r>
            <a:r>
              <a:rPr lang="en-US" sz="3600" dirty="0" smtClean="0"/>
              <a:t>(laziness and dishonesty)</a:t>
            </a:r>
            <a:endParaRPr lang="en-US" sz="3600" dirty="0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Passing off pre-written papers </a:t>
            </a:r>
            <a:r>
              <a:rPr lang="en-US" dirty="0" smtClean="0"/>
              <a:t>from the Internet or other sources </a:t>
            </a:r>
            <a:r>
              <a:rPr lang="en-US" b="1" dirty="0" smtClean="0">
                <a:solidFill>
                  <a:schemeClr val="accent1"/>
                </a:solidFill>
              </a:rPr>
              <a:t>as one’s own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F5770F"/>
                </a:solidFill>
              </a:rPr>
              <a:t>Copying</a:t>
            </a:r>
            <a:r>
              <a:rPr lang="en-US" dirty="0" smtClean="0"/>
              <a:t> an essay or article from the Internet, on-line source, or electronic database without quoting or giving credit.</a:t>
            </a:r>
          </a:p>
          <a:p>
            <a:r>
              <a:rPr lang="en-US" b="1" dirty="0" smtClean="0">
                <a:solidFill>
                  <a:srgbClr val="F5770F"/>
                </a:solidFill>
              </a:rPr>
              <a:t>Cutting and pasting </a:t>
            </a:r>
            <a:r>
              <a:rPr lang="en-US" dirty="0" smtClean="0"/>
              <a:t>from more than one source to create a paper without quoting or giving credit.</a:t>
            </a:r>
          </a:p>
          <a:p>
            <a:r>
              <a:rPr lang="en-US" b="1" dirty="0" smtClean="0">
                <a:solidFill>
                  <a:srgbClr val="F5770F"/>
                </a:solidFill>
              </a:rPr>
              <a:t>Borrowing words or ideas </a:t>
            </a:r>
            <a:r>
              <a:rPr lang="en-US" dirty="0" smtClean="0"/>
              <a:t>from other students or sources without giving credit.</a:t>
            </a:r>
          </a:p>
          <a:p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sz="1100" dirty="0" smtClean="0"/>
              <a:t>MLA handbook for writers of research papers. (7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ed.). The Modern Language Association of America. New York: 2009. Print. 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772400" cy="762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The First Type of Plagiarism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7467600" cy="4572000"/>
          </a:xfrm>
        </p:spPr>
        <p:txBody>
          <a:bodyPr/>
          <a:lstStyle/>
          <a:p>
            <a:r>
              <a:rPr lang="en-US" dirty="0" smtClean="0">
                <a:solidFill>
                  <a:srgbClr val="F5770F"/>
                </a:solidFill>
                <a:latin typeface="Franklin Gothic Heavy" pitchFamily="34" charset="0"/>
                <a:cs typeface="Times New Roman" pitchFamily="18" charset="0"/>
              </a:rPr>
              <a:t>Plagiarism of Words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The </a:t>
            </a:r>
            <a:r>
              <a:rPr lang="en-US" b="1" dirty="0" smtClean="0">
                <a:solidFill>
                  <a:schemeClr val="accent1"/>
                </a:solidFill>
                <a:cs typeface="Times New Roman" pitchFamily="18" charset="0"/>
              </a:rPr>
              <a:t>use of another’s exact words without citing </a:t>
            </a:r>
            <a:r>
              <a:rPr lang="en-US" dirty="0" smtClean="0">
                <a:cs typeface="Times New Roman" pitchFamily="18" charset="0"/>
              </a:rPr>
              <a:t>the author.</a:t>
            </a:r>
          </a:p>
          <a:p>
            <a:pPr lvl="1">
              <a:buNone/>
            </a:pPr>
            <a:endParaRPr lang="en-US" dirty="0" smtClean="0">
              <a:cs typeface="Times New Roman" pitchFamily="18" charset="0"/>
            </a:endParaRPr>
          </a:p>
          <a:p>
            <a:pPr lvl="2"/>
            <a:r>
              <a:rPr lang="en-US" b="1" dirty="0" smtClean="0">
                <a:cs typeface="Times New Roman" pitchFamily="18" charset="0"/>
              </a:rPr>
              <a:t>Incorrect Example</a:t>
            </a:r>
          </a:p>
          <a:p>
            <a:pPr lvl="3"/>
            <a:r>
              <a:rPr lang="en-US" dirty="0" smtClean="0">
                <a:cs typeface="Times New Roman" pitchFamily="18" charset="0"/>
              </a:rPr>
              <a:t>Plagiarism is the reproduction of someone else’s words, ideas or findings and presenting them as one’s own without proper acknowledgement.</a:t>
            </a:r>
          </a:p>
          <a:p>
            <a:pPr lvl="2"/>
            <a:r>
              <a:rPr lang="en-US" b="1" dirty="0" smtClean="0">
                <a:cs typeface="Times New Roman" pitchFamily="18" charset="0"/>
              </a:rPr>
              <a:t>Correct Example</a:t>
            </a:r>
          </a:p>
          <a:p>
            <a:pPr lvl="3"/>
            <a:r>
              <a:rPr lang="en-US" b="1" dirty="0" smtClean="0">
                <a:solidFill>
                  <a:schemeClr val="accent1"/>
                </a:solidFill>
                <a:cs typeface="Times New Roman" pitchFamily="18" charset="0"/>
              </a:rPr>
              <a:t>Plagiarism is the “reproduction of someone else’s words, ideas or findings and presenting them as one’s own without proper acknowledgement.” (Undergraduate Course Handbook: 2008, p.24)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305800" cy="80803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The Second Type of Plagiarism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7467600" cy="31242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solidFill>
                  <a:srgbClr val="F5770F"/>
                </a:solidFill>
                <a:latin typeface="Franklin Gothic Heavy" pitchFamily="34" charset="0"/>
                <a:cs typeface="Times New Roman" pitchFamily="18" charset="0"/>
              </a:rPr>
              <a:t>Plagiarism of Structure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Franklin Gothic Heavy" pitchFamily="34" charset="0"/>
              <a:cs typeface="Times New Roman" pitchFamily="18" charset="0"/>
            </a:endParaRPr>
          </a:p>
          <a:p>
            <a:pPr marL="640080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cs typeface="Times New Roman" pitchFamily="18" charset="0"/>
              </a:rPr>
              <a:t>Paraphrasing another person’s words by </a:t>
            </a:r>
            <a:r>
              <a:rPr lang="en-US" b="1" dirty="0" smtClean="0">
                <a:solidFill>
                  <a:srgbClr val="F5770F"/>
                </a:solidFill>
                <a:cs typeface="Times New Roman" pitchFamily="18" charset="0"/>
              </a:rPr>
              <a:t>changing the sentence construction or word choice</a:t>
            </a:r>
            <a:r>
              <a:rPr lang="en-US" dirty="0" smtClean="0">
                <a:cs typeface="Times New Roman" pitchFamily="18" charset="0"/>
              </a:rPr>
              <a:t>, even with a citation.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cs typeface="Times New Roman" pitchFamily="18" charset="0"/>
            </a:endParaRPr>
          </a:p>
          <a:p>
            <a:pPr marL="640080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cs typeface="Times New Roman" pitchFamily="18" charset="0"/>
              </a:rPr>
              <a:t>Paraphrasing while </a:t>
            </a:r>
            <a:r>
              <a:rPr lang="en-US" b="1" dirty="0" smtClean="0">
                <a:solidFill>
                  <a:srgbClr val="F5770F"/>
                </a:solidFill>
                <a:cs typeface="Times New Roman" pitchFamily="18" charset="0"/>
              </a:rPr>
              <a:t>maintaining the original sentence construction </a:t>
            </a:r>
            <a:r>
              <a:rPr lang="en-US" dirty="0" smtClean="0">
                <a:cs typeface="Times New Roman" pitchFamily="18" charset="0"/>
              </a:rPr>
              <a:t>even while acknowledging the source.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.ehow.com/images/GlobalPhoto/Articles/2197446/Fotoliacopyright-main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4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13" y="990381"/>
            <a:ext cx="5794375" cy="1371391"/>
          </a:xfrm>
          <a:solidFill>
            <a:schemeClr val="bg1"/>
          </a:solidFill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0" dirty="0" smtClean="0"/>
              <a:t>The Third Type of Plagiarism</a:t>
            </a:r>
          </a:p>
        </p:txBody>
      </p:sp>
      <p:sp>
        <p:nvSpPr>
          <p:cNvPr id="16388" name="Text Placeholder 4"/>
          <p:cNvSpPr>
            <a:spLocks noGrp="1"/>
          </p:cNvSpPr>
          <p:nvPr>
            <p:ph type="body" sz="half" idx="2"/>
          </p:nvPr>
        </p:nvSpPr>
        <p:spPr>
          <a:xfrm>
            <a:off x="6248400" y="152400"/>
            <a:ext cx="2438400" cy="6364287"/>
          </a:xfrm>
        </p:spPr>
        <p:txBody>
          <a:bodyPr>
            <a:normAutofit fontScale="92500"/>
          </a:bodyPr>
          <a:lstStyle/>
          <a:p>
            <a:r>
              <a:rPr lang="en-US" sz="2100" dirty="0" smtClean="0">
                <a:solidFill>
                  <a:schemeClr val="accent1"/>
                </a:solidFill>
                <a:latin typeface="Franklin Gothic Heavy" pitchFamily="34" charset="0"/>
                <a:cs typeface="Times New Roman" pitchFamily="18" charset="0"/>
              </a:rPr>
              <a:t>Plagiarism of Ideas</a:t>
            </a:r>
          </a:p>
          <a:p>
            <a:pPr lvl="1"/>
            <a:endParaRPr lang="en-US" dirty="0" smtClean="0">
              <a:solidFill>
                <a:schemeClr val="accent1"/>
              </a:solidFill>
              <a:latin typeface="Franklin Gothic Heavy" pitchFamily="34" charset="0"/>
              <a:cs typeface="Times New Roman" pitchFamily="18" charset="0"/>
            </a:endParaRPr>
          </a:p>
          <a:p>
            <a:pPr lvl="1"/>
            <a:r>
              <a:rPr lang="en-US" sz="2100" dirty="0" smtClean="0">
                <a:cs typeface="Times New Roman" pitchFamily="18" charset="0"/>
              </a:rPr>
              <a:t>Presenting another person’s ideas as your own </a:t>
            </a:r>
            <a:r>
              <a:rPr lang="en-US" sz="2100" b="1" dirty="0" smtClean="0">
                <a:solidFill>
                  <a:schemeClr val="accent1"/>
                </a:solidFill>
                <a:cs typeface="Times New Roman" pitchFamily="18" charset="0"/>
              </a:rPr>
              <a:t>without giving the person credit</a:t>
            </a:r>
            <a:r>
              <a:rPr lang="en-US" sz="2100" dirty="0" smtClean="0">
                <a:cs typeface="Times New Roman" pitchFamily="18" charset="0"/>
              </a:rPr>
              <a:t>.</a:t>
            </a:r>
          </a:p>
          <a:p>
            <a:pPr lvl="1"/>
            <a:r>
              <a:rPr lang="en-US" sz="2100" dirty="0" smtClean="0">
                <a:cs typeface="Times New Roman" pitchFamily="18" charset="0"/>
              </a:rPr>
              <a:t>Submitting a paper </a:t>
            </a:r>
            <a:r>
              <a:rPr lang="en-US" sz="2100" b="1" dirty="0" smtClean="0">
                <a:solidFill>
                  <a:schemeClr val="accent1"/>
                </a:solidFill>
                <a:cs typeface="Times New Roman" pitchFamily="18" charset="0"/>
              </a:rPr>
              <a:t>without citing </a:t>
            </a:r>
            <a:r>
              <a:rPr lang="en-US" sz="2100" dirty="0" smtClean="0">
                <a:cs typeface="Times New Roman" pitchFamily="18" charset="0"/>
              </a:rPr>
              <a:t>another person’s ideas or having </a:t>
            </a:r>
            <a:r>
              <a:rPr lang="en-US" sz="2100" b="1" dirty="0" smtClean="0">
                <a:solidFill>
                  <a:schemeClr val="accent1"/>
                </a:solidFill>
                <a:cs typeface="Times New Roman" pitchFamily="18" charset="0"/>
              </a:rPr>
              <a:t>cited them incorrectly.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oil.otago.ac.nz/oil/centraltafe/module1/Use-information/Cite-and-reference-your-information/Plagiarism/Types-of-Plagiarism/mainParagraphs/0/image/plagiarism%20docto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0"/>
            <a:ext cx="6019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172200" cy="1417638"/>
          </a:xfrm>
          <a:solidFill>
            <a:schemeClr val="bg1"/>
          </a:solidFill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The Fourth Type of Plagiarism</a:t>
            </a:r>
          </a:p>
        </p:txBody>
      </p:sp>
      <p:sp>
        <p:nvSpPr>
          <p:cNvPr id="17412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28194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 dirty="0" smtClean="0">
                <a:solidFill>
                  <a:schemeClr val="accent1"/>
                </a:solidFill>
                <a:latin typeface="Franklin Gothic Heavy" pitchFamily="34" charset="0"/>
                <a:cs typeface="Times New Roman" pitchFamily="18" charset="0"/>
              </a:rPr>
              <a:t>Plagiarism of Authorship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solidFill>
                <a:schemeClr val="bg1"/>
              </a:solidFill>
              <a:latin typeface="Franklin Gothic Heavy" pitchFamily="34" charset="0"/>
              <a:cs typeface="Times New Roman" pitchFamily="18" charset="0"/>
            </a:endParaRPr>
          </a:p>
          <a:p>
            <a:pPr lvl="1"/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Turning in a </a:t>
            </a:r>
            <a:r>
              <a:rPr lang="en-US" b="1" dirty="0" smtClean="0">
                <a:solidFill>
                  <a:schemeClr val="accent1"/>
                </a:solidFill>
                <a:cs typeface="Times New Roman" pitchFamily="18" charset="0"/>
              </a:rPr>
              <a:t>replication</a:t>
            </a: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 of another person’s work.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Submitting a paper that you got </a:t>
            </a:r>
            <a:r>
              <a:rPr lang="en-US" b="1" dirty="0" smtClean="0">
                <a:solidFill>
                  <a:schemeClr val="accent1"/>
                </a:solidFill>
                <a:cs typeface="Times New Roman" pitchFamily="18" charset="0"/>
              </a:rPr>
              <a:t>off the Internet or from a friend </a:t>
            </a: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as your own work.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313</TotalTime>
  <Words>577</Words>
  <Application>Microsoft Office PowerPoint</Application>
  <PresentationFormat>On-screen Show (4:3)</PresentationFormat>
  <Paragraphs>82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The Five Types of Plagiarism</vt:lpstr>
      <vt:lpstr>Slide 2</vt:lpstr>
      <vt:lpstr>Strategies to Avoid Plagiarism</vt:lpstr>
      <vt:lpstr>Unintentional Plagiarism (Carelessness)</vt:lpstr>
      <vt:lpstr>Intentional Plagiarism (laziness and dishonesty)</vt:lpstr>
      <vt:lpstr>The First Type of Plagiarism</vt:lpstr>
      <vt:lpstr>The Second Type of Plagiarism</vt:lpstr>
      <vt:lpstr>The Third Type of Plagiarism</vt:lpstr>
      <vt:lpstr>The Fourth Type of Plagiarism</vt:lpstr>
      <vt:lpstr>The Fifth Type of Plagiarism</vt:lpstr>
      <vt:lpstr>The Penalties for Plagiarism</vt:lpstr>
      <vt:lpstr>Prevent Plagiarism:  Be Authentic</vt:lpstr>
      <vt:lpstr>To Learn more, visit: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Five Types of Plagiarism</dc:title>
  <dc:creator>Chrisstine Bushong</dc:creator>
  <cp:lastModifiedBy>cbushong</cp:lastModifiedBy>
  <cp:revision>69</cp:revision>
  <dcterms:created xsi:type="dcterms:W3CDTF">2006-08-16T00:00:00Z</dcterms:created>
  <dcterms:modified xsi:type="dcterms:W3CDTF">2012-01-16T21:44:47Z</dcterms:modified>
</cp:coreProperties>
</file>